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576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48" r:id="rId14"/>
    <p:sldId id="663" r:id="rId15"/>
    <p:sldId id="646" r:id="rId16"/>
    <p:sldId id="677" r:id="rId17"/>
    <p:sldId id="643" r:id="rId18"/>
    <p:sldId id="644" r:id="rId19"/>
    <p:sldId id="662" r:id="rId20"/>
    <p:sldId id="636" r:id="rId21"/>
    <p:sldId id="615" r:id="rId22"/>
    <p:sldId id="617" r:id="rId23"/>
    <p:sldId id="604" r:id="rId24"/>
    <p:sldId id="605" r:id="rId25"/>
    <p:sldId id="618" r:id="rId26"/>
    <p:sldId id="616" r:id="rId27"/>
    <p:sldId id="645" r:id="rId28"/>
    <p:sldId id="666" r:id="rId29"/>
    <p:sldId id="667" r:id="rId30"/>
    <p:sldId id="668" r:id="rId31"/>
    <p:sldId id="669" r:id="rId32"/>
    <p:sldId id="656" r:id="rId33"/>
    <p:sldId id="647" r:id="rId34"/>
    <p:sldId id="672" r:id="rId35"/>
    <p:sldId id="652" r:id="rId36"/>
    <p:sldId id="653" r:id="rId37"/>
    <p:sldId id="674" r:id="rId38"/>
    <p:sldId id="676" r:id="rId39"/>
    <p:sldId id="6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0352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My lab is focused on studying epigenomic mechanisms and their dynamics in health and disease. We combine tech dev, genomics and basic biology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42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13</a:t>
            </a:fld>
            <a:endParaRPr lang="en-US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.broadinstitute.org/software/igv/hom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oftware.broadinstitute.org/software/igv/igvtools" TargetMode="External"/><Relationship Id="rId3" Type="http://schemas.openxmlformats.org/officeDocument/2006/relationships/hyperlink" Target="http://software.broadinstitute.org/software/igv/UserGuide" TargetMode="External"/><Relationship Id="rId7" Type="http://schemas.openxmlformats.org/officeDocument/2006/relationships/hyperlink" Target="https://software.broadinstitute.org/software/igv/multilocus_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ftware.broadinstitute.org/software/igv/Preferences" TargetMode="External"/><Relationship Id="rId5" Type="http://schemas.openxmlformats.org/officeDocument/2006/relationships/hyperlink" Target="http://software.broadinstitute.org/software/igv/ToolBar" TargetMode="External"/><Relationship Id="rId4" Type="http://schemas.openxmlformats.org/officeDocument/2006/relationships/hyperlink" Target="http://software.broadinstitute.org/software/igv/MenuBar" TargetMode="External"/><Relationship Id="rId9" Type="http://schemas.openxmlformats.org/officeDocument/2006/relationships/hyperlink" Target="http://software.broadinstitute.org/software/igv/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r.ucsd.edu/homer/ngs/tagDir.htm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tagDir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09222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104907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57" y="3993907"/>
            <a:ext cx="8607777" cy="26436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9FA471-A91F-CD47-B729-6ABF7840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6440"/>
            <a:ext cx="9144001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Assistant Professor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</a:p>
        </p:txBody>
      </p:sp>
    </p:spTree>
    <p:extLst>
      <p:ext uri="{BB962C8B-B14F-4D97-AF65-F5344CB8AC3E}">
        <p14:creationId xmlns:p14="http://schemas.microsoft.com/office/powerpoint/2010/main" val="42690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>
                <a:latin typeface="Gill Sans"/>
                <a:cs typeface="Gill Sans"/>
              </a:rPr>
              <a:t>Targeting approach: identifies protein binding locations</a:t>
            </a: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Cross-linked cells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Gill Sans"/>
                <a:cs typeface="Gill Sans"/>
              </a:rPr>
              <a:t>Immunoprecipitate</a:t>
            </a:r>
            <a:r>
              <a:rPr lang="en-US" sz="2000" dirty="0">
                <a:latin typeface="Gill Sans"/>
                <a:cs typeface="Gill Sans"/>
              </a:rPr>
              <a:t> fragmented chromatin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Purify DNA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Mikkelsen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>
                <a:latin typeface="+mn-lt"/>
              </a:rPr>
              <a:t>Wikipedia.org</a:t>
            </a:r>
            <a:endParaRPr lang="en-US" sz="1400" b="1" dirty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&amp; Benner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/homer/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Visualization of ChIP-seq data (IGV)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http://software.broadinstitute.org/software/igv/home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IGV user guide key links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847DD48-9D41-9B4B-A72B-51734B8FB835}"/>
              </a:ext>
            </a:extLst>
          </p:cNvPr>
          <p:cNvSpPr txBox="1">
            <a:spLocks/>
          </p:cNvSpPr>
          <p:nvPr/>
        </p:nvSpPr>
        <p:spPr>
          <a:xfrm>
            <a:off x="-1" y="2116691"/>
            <a:ext cx="9144001" cy="3422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Gill Sans"/>
                <a:cs typeface="Gill Sans"/>
              </a:rPr>
              <a:t>All from:</a:t>
            </a:r>
            <a:r>
              <a:rPr lang="en-US" sz="2000" dirty="0">
                <a:latin typeface="Gill Sans"/>
                <a:cs typeface="Gill Sans"/>
              </a:rPr>
              <a:t> </a:t>
            </a:r>
            <a:r>
              <a:rPr lang="en-US" sz="2000" dirty="0">
                <a:latin typeface="Gill Sans"/>
                <a:cs typeface="Gill Sans"/>
                <a:hlinkClick r:id="rId3"/>
              </a:rPr>
              <a:t>http://software.broadinstitute.org/software/igv/UserGuide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Menu bar: </a:t>
            </a:r>
            <a:r>
              <a:rPr lang="en-US" sz="2000" dirty="0">
                <a:latin typeface="Gill Sans"/>
                <a:cs typeface="Gill Sans"/>
                <a:hlinkClick r:id="rId4"/>
              </a:rPr>
              <a:t>http://software.broadinstitute.org/software/igv/MenuBar</a:t>
            </a:r>
            <a:endParaRPr lang="en-US" sz="2000" dirty="0">
              <a:latin typeface="Gill Sans"/>
              <a:cs typeface="Gill Sans"/>
            </a:endParaRP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Tool bar: </a:t>
            </a:r>
            <a:r>
              <a:rPr lang="en-US" sz="2000" dirty="0">
                <a:latin typeface="Gill Sans"/>
                <a:cs typeface="Gill Sans"/>
                <a:hlinkClick r:id="rId5"/>
              </a:rPr>
              <a:t>http://software.broadinstitute.org/software/igv/ToolBar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Preferences (pay attention to the normalization option): </a:t>
            </a:r>
            <a:r>
              <a:rPr lang="en-US" sz="2000" dirty="0">
                <a:latin typeface="Gill Sans"/>
                <a:cs typeface="Gill Sans"/>
                <a:hlinkClick r:id="rId6"/>
              </a:rPr>
              <a:t>http://software.broadinstitute.org/software/igv/Preferences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  <a:cs typeface="Gill Sans"/>
              </a:rPr>
              <a:t>Multi locus view: </a:t>
            </a:r>
            <a:r>
              <a:rPr lang="en-US" sz="2000" dirty="0">
                <a:latin typeface="Gill Sans"/>
                <a:cs typeface="Gill Sans"/>
                <a:hlinkClick r:id="rId7"/>
              </a:rPr>
              <a:t>https://software.broadinstitute.org/software/igv/multilocus_view</a:t>
            </a:r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marL="342900" indent="-34290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Gill Sans"/>
                <a:cs typeface="Gill Sans"/>
              </a:rPr>
              <a:t>IGVTools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>
                <a:latin typeface="Gill Sans"/>
                <a:cs typeface="Gill Sans"/>
                <a:hlinkClick r:id="rId8"/>
              </a:rPr>
              <a:t>http://software.broadinstitute.org/software/igv/igvtools</a:t>
            </a:r>
            <a:r>
              <a:rPr lang="en-US" sz="2000" dirty="0">
                <a:latin typeface="Gill Sans"/>
                <a:cs typeface="Gill Sans"/>
              </a:rPr>
              <a:t>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algn="l"/>
            <a:r>
              <a:rPr lang="en-US" sz="2000" dirty="0">
                <a:latin typeface="Gill Sans"/>
                <a:cs typeface="Gill Sans"/>
              </a:rPr>
              <a:t> </a:t>
            </a:r>
          </a:p>
          <a:p>
            <a:pPr algn="l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4028346F-97C3-E047-8596-117344709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9"/>
              </a:rPr>
              <a:t>http://software.broadinstitute.org/software/igv/home</a:t>
            </a:r>
            <a:r>
              <a:rPr lang="en-US" sz="1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65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library complexity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Use the distribution between reads to estimate the length of fragments cut-out for sequencing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36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read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150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</a:t>
            </a:r>
            <a:r>
              <a:rPr lang="en-US" sz="1200" dirty="0" err="1">
                <a:latin typeface="Gill Sans"/>
                <a:cs typeface="Gill Sans"/>
              </a:rPr>
              <a:t>ChIP</a:t>
            </a:r>
            <a:r>
              <a:rPr lang="en-US" sz="1200" dirty="0">
                <a:latin typeface="Gill Sans"/>
                <a:cs typeface="Gill Sans"/>
              </a:rPr>
              <a:t> Fragment</a:t>
            </a: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 Autocorrelation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ATAC-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: </a:t>
            </a:r>
          </a:p>
          <a:p>
            <a:r>
              <a:rPr lang="en-US" sz="3600" dirty="0">
                <a:latin typeface="Gill Sans"/>
                <a:cs typeface="Gill Sans"/>
              </a:rPr>
              <a:t> assay for </a:t>
            </a:r>
            <a:r>
              <a:rPr lang="en-US" sz="3600" dirty="0" err="1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chromatin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Buenrostro</a:t>
            </a:r>
            <a:r>
              <a:rPr lang="en-US" sz="1400" dirty="0"/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96826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Gill Sans"/>
              <a:cs typeface="Gill Sans"/>
            </a:endParaRPr>
          </a:p>
          <a:p>
            <a:r>
              <a:rPr lang="en-US" sz="2400" b="1" dirty="0">
                <a:latin typeface="Gill Sans"/>
                <a:cs typeface="Gill Sans"/>
              </a:rPr>
              <a:t>	Goals</a:t>
            </a:r>
            <a:r>
              <a:rPr lang="en-US" sz="2400" dirty="0">
                <a:latin typeface="Gill Sans"/>
                <a:cs typeface="Gill San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"/>
                <a:cs typeface="Gill Sans"/>
              </a:rPr>
              <a:t>Increase comfort in command line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"/>
                <a:cs typeface="Gill Sans"/>
              </a:rPr>
              <a:t>Instill good practices – AKA “do not trust anyone, including yourself”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"/>
              <a:cs typeface="Gill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3EB71C6-D83D-CC42-805F-E7CCC447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 &amp; Goals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 </a:t>
            </a: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"/>
                <a:cs typeface="Gill Sans"/>
              </a:rPr>
              <a:t>Annotation of putative enhancers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Heintzman</a:t>
            </a:r>
            <a:r>
              <a:rPr lang="en-US" sz="1400" dirty="0">
                <a:latin typeface="Gill Sans"/>
                <a:cs typeface="Gill Sans"/>
              </a:rPr>
              <a:t>, Hon &amp; Hawkins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H3K36me3</a:t>
              </a: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A prototypical gene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b="1" dirty="0">
                <a:latin typeface="Gill Sans"/>
                <a:cs typeface="Gill Sans"/>
              </a:rPr>
              <a:t>, 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Ernst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b="1" dirty="0"/>
              <a:t> Nature 2011</a:t>
            </a:r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Chromatin States – Discrete Genomic Combinations of 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Fine-Tuning of genomic elements by histone modifications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orchestrates reprograming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Enhancer reorganization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CABA16-5BAB-1044-A995-1248645CD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58" y="5087891"/>
            <a:ext cx="890558" cy="2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example study: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scalable 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Garber &amp;  </a:t>
            </a:r>
            <a:r>
              <a:rPr lang="en-US" sz="1400" dirty="0" err="1">
                <a:latin typeface="Gill Sans"/>
                <a:cs typeface="Gill Sans"/>
              </a:rPr>
              <a:t>Yosef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</a:t>
            </a:r>
            <a:r>
              <a:rPr lang="en-US" sz="1400" i="1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</a:t>
            </a: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>
                <a:latin typeface="Gill Sans"/>
                <a:cs typeface="Gill Sans"/>
              </a:rPr>
              <a:t>vs</a:t>
            </a:r>
            <a:r>
              <a:rPr lang="en-US" sz="2800" dirty="0">
                <a:latin typeface="Gill Sans"/>
                <a:cs typeface="Gill Sans"/>
              </a:rPr>
              <a:t> polyclonal antibodies for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Busby, </a:t>
            </a:r>
            <a:r>
              <a:rPr lang="en-US" sz="1400" i="1" dirty="0">
                <a:latin typeface="Calibri" pitchFamily="34" charset="0"/>
              </a:rPr>
              <a:t>et. al.</a:t>
            </a:r>
            <a:r>
              <a:rPr lang="en-US" sz="1400" i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Prod-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&amp; Whip-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18146-8D6D-3040-9428-B88D38B9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714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>
                <a:latin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 of Chromatin Structure &amp; Organization </a:t>
            </a: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Modified from </a:t>
            </a:r>
            <a:r>
              <a:rPr lang="en-US" sz="1400" dirty="0" err="1">
                <a:latin typeface="Gill Sans"/>
                <a:cs typeface="Gill Sans"/>
              </a:rPr>
              <a:t>Zho</a:t>
            </a:r>
            <a:r>
              <a:rPr lang="en-US" sz="1400" dirty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structure</a:t>
            </a: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102608</TotalTime>
  <Words>979</Words>
  <Application>Microsoft Macintosh PowerPoint</Application>
  <PresentationFormat>On-screen Show (4:3)</PresentationFormat>
  <Paragraphs>240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Gill Sans</vt:lpstr>
      <vt:lpstr>Tahoma</vt:lpstr>
      <vt:lpstr>Times</vt:lpstr>
      <vt:lpstr>Wingdings</vt:lpstr>
      <vt:lpstr>Office Theme</vt:lpstr>
      <vt:lpstr>PowerPoint Presentation</vt:lpstr>
      <vt:lpstr>Outline &amp; Goals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PowerPoint Presentation</vt:lpstr>
      <vt:lpstr>Analysis of ChIP-seq data</vt:lpstr>
      <vt:lpstr>Visualization of ChIP-seq data (IGV)</vt:lpstr>
      <vt:lpstr>IGV user guide key links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Goren, Alon</cp:lastModifiedBy>
  <cp:revision>667</cp:revision>
  <cp:lastPrinted>2013-05-16T14:52:24Z</cp:lastPrinted>
  <dcterms:created xsi:type="dcterms:W3CDTF">2013-03-27T15:02:07Z</dcterms:created>
  <dcterms:modified xsi:type="dcterms:W3CDTF">2021-02-08T06:18:29Z</dcterms:modified>
</cp:coreProperties>
</file>